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2.xml" ContentType="application/vnd.openxmlformats-officedocument.themeOverrid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  <p:sldMasterId id="2147483672" r:id="rId2"/>
  </p:sldMasterIdLst>
  <p:notesMasterIdLst>
    <p:notesMasterId r:id="rId7"/>
  </p:notesMasterIdLst>
  <p:handoutMasterIdLst>
    <p:handoutMasterId r:id="rId8"/>
  </p:handoutMasterIdLst>
  <p:sldIdLst>
    <p:sldId id="274" r:id="rId3"/>
    <p:sldId id="297" r:id="rId4"/>
    <p:sldId id="303" r:id="rId5"/>
    <p:sldId id="304" r:id="rId6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hn Westwell" initials="JW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4" autoAdjust="0"/>
    <p:restoredTop sz="96980" autoAdjust="0"/>
  </p:normalViewPr>
  <p:slideViewPr>
    <p:cSldViewPr>
      <p:cViewPr varScale="1">
        <p:scale>
          <a:sx n="63" d="100"/>
          <a:sy n="63" d="100"/>
        </p:scale>
        <p:origin x="138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DA5CE-B0EA-4E1B-984E-18409BBED0D6}" type="datetimeFigureOut">
              <a:rPr lang="en-GB" smtClean="0"/>
              <a:pPr/>
              <a:t>05/07/2020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65AC4F-1EF4-479C-8AE8-75EC341AE3F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813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F187E1-AF29-43FE-B0D0-8DE9D2A1B5B8}" type="datetimeFigureOut">
              <a:rPr lang="en-GB" smtClean="0"/>
              <a:pPr/>
              <a:t>05/07/2020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FE8EBB-9034-433A-B29C-AF213E299B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482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 dirty="0">
              <a:solidFill>
                <a:srgbClr val="99CCCC"/>
              </a:solidFill>
            </a:endParaRPr>
          </a:p>
        </p:txBody>
      </p:sp>
      <p:pic>
        <p:nvPicPr>
          <p:cNvPr id="11" name="Picture 2" descr="Block of logos with new IOE logo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6913" y="6140450"/>
            <a:ext cx="5799137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51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1E62F-1F5E-44B9-97CE-A97DD37C411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818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99DBA7-E7F4-4A42-A524-3C5E293A97A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4933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7013" y="6149975"/>
            <a:ext cx="6297612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9272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A70A2-DB71-4C04-8C5D-843965837F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229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90372-F042-4B5D-9F06-2892711E1AF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7238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F4355-30F7-4EA2-99A1-79B3199F995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8825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0849E-2BC6-4D72-84E9-ABB90F85656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0769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351CF4-D2F5-4A87-B234-E6ECF3C4E25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3902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E18B5-EBE1-4CE9-835A-6893B48F1C3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9632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69349-D3C0-4C92-A835-9E14492C71F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49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A70A2-DB71-4C04-8C5D-843965837F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6845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3E3B5-4AE9-4EB0-9238-693D8AC8EA5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0875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1E62F-1F5E-44B9-97CE-A97DD37C411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8048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99DBA7-E7F4-4A42-A524-3C5E293A97A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627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90372-F042-4B5D-9F06-2892711E1AF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477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F4355-30F7-4EA2-99A1-79B3199F995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126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0849E-2BC6-4D72-84E9-ABB90F85656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521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351CF4-D2F5-4A87-B234-E6ECF3C4E25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832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E18B5-EBE1-4CE9-835A-6893B48F1C3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612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69349-D3C0-4C92-A835-9E14492C71F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840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3E3B5-4AE9-4EB0-9238-693D8AC8EA5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825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C0AFCA3A-1215-493A-B9EC-4A19E31D4F09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954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pitchFamily="34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pitchFamily="34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C0AFCA3A-1215-493A-B9EC-4A19E31D4F09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968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pitchFamily="34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pitchFamily="34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Unit 0 School Task</a:t>
            </a:r>
          </a:p>
        </p:txBody>
      </p:sp>
    </p:spTree>
    <p:extLst>
      <p:ext uri="{BB962C8B-B14F-4D97-AF65-F5344CB8AC3E}">
        <p14:creationId xmlns:p14="http://schemas.microsoft.com/office/powerpoint/2010/main" val="2532227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8657" y="12775"/>
            <a:ext cx="5826224" cy="679921"/>
          </a:xfrm>
        </p:spPr>
        <p:txBody>
          <a:bodyPr/>
          <a:lstStyle/>
          <a:p>
            <a:r>
              <a:rPr lang="en-GB" sz="3200" dirty="0"/>
              <a:t>The Unit 0 task</a:t>
            </a:r>
            <a:endParaRPr lang="en-GB" sz="3200" b="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7921625" cy="5040560"/>
          </a:xfrm>
        </p:spPr>
        <p:txBody>
          <a:bodyPr/>
          <a:lstStyle/>
          <a:p>
            <a:pPr marL="0" indent="0">
              <a:spcBef>
                <a:spcPts val="300"/>
              </a:spcBef>
              <a:spcAft>
                <a:spcPts val="300"/>
              </a:spcAft>
            </a:pPr>
            <a:r>
              <a:rPr lang="en-GB" sz="2400" b="1" dirty="0"/>
              <a:t>Unit 0 questions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Two Unit 0 questions to be attempted by Year 5 -Year 8 classes 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Following completion of questions individually (without any prompts in advance from the teacher) pupils work in pairs explaining their approaches and thinking.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</a:pPr>
            <a:endParaRPr lang="en-GB" sz="1600" dirty="0"/>
          </a:p>
          <a:p>
            <a:pPr marL="0" indent="0">
              <a:spcBef>
                <a:spcPts val="300"/>
              </a:spcBef>
              <a:spcAft>
                <a:spcPts val="300"/>
              </a:spcAft>
            </a:pPr>
            <a:r>
              <a:rPr lang="en-GB" sz="2400" b="1" dirty="0"/>
              <a:t>Analysis of pupil thinking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Evidence of pupil thinking collected by teacher </a:t>
            </a:r>
            <a:r>
              <a:rPr lang="en-GB" sz="1600" i="1" dirty="0"/>
              <a:t>(diagrams annotation, posters, or even audio) for discussion at Workshop 1.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1600" i="1" dirty="0"/>
          </a:p>
          <a:p>
            <a:pPr marL="0" lvl="0" indent="0"/>
            <a:r>
              <a:rPr lang="en-GB" sz="2400" b="1" dirty="0"/>
              <a:t>Planning considerations</a:t>
            </a:r>
            <a:endParaRPr lang="en-GB" sz="24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1600" dirty="0"/>
              <a:t>Which resources (plain or square paper ?)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1600" dirty="0"/>
              <a:t>Which class(</a:t>
            </a:r>
            <a:r>
              <a:rPr lang="en-GB" sz="1600" dirty="0" err="1"/>
              <a:t>es</a:t>
            </a:r>
            <a:r>
              <a:rPr lang="en-GB" sz="1600" dirty="0"/>
              <a:t>) ?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1600" dirty="0"/>
              <a:t>What evidence you might collect to share ?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1600" dirty="0"/>
              <a:t>Challenges, issues and barriers and how they might be overcome</a:t>
            </a:r>
            <a:endParaRPr lang="en-GB" sz="1600" i="1" dirty="0"/>
          </a:p>
          <a:p>
            <a:pPr marL="0" indent="0">
              <a:spcBef>
                <a:spcPts val="300"/>
              </a:spcBef>
              <a:spcAft>
                <a:spcPts val="300"/>
              </a:spcAft>
            </a:pPr>
            <a:endParaRPr lang="en-GB" sz="1600" dirty="0"/>
          </a:p>
          <a:p>
            <a:pPr marL="0" indent="0">
              <a:spcBef>
                <a:spcPts val="300"/>
              </a:spcBef>
              <a:spcAft>
                <a:spcPts val="300"/>
              </a:spcAft>
            </a:pPr>
            <a:endParaRPr lang="en-GB" sz="1600" dirty="0"/>
          </a:p>
          <a:p>
            <a:pPr marL="0" indent="0"/>
            <a:endParaRPr lang="en-GB" sz="1600" dirty="0"/>
          </a:p>
        </p:txBody>
      </p:sp>
      <p:sp>
        <p:nvSpPr>
          <p:cNvPr id="4" name="Rectangle 3"/>
          <p:cNvSpPr/>
          <p:nvPr/>
        </p:nvSpPr>
        <p:spPr>
          <a:xfrm>
            <a:off x="273145" y="296602"/>
            <a:ext cx="1184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i="1" kern="0" dirty="0">
                <a:solidFill>
                  <a:srgbClr val="00628C"/>
                </a:solidFill>
              </a:rPr>
              <a:t>Slide 9.1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4659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MR Question 1</a:t>
            </a:r>
          </a:p>
        </p:txBody>
      </p:sp>
      <p:sp>
        <p:nvSpPr>
          <p:cNvPr id="6147" name="Rectangle 3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1"/>
          </p:nvPr>
        </p:nvSpPr>
        <p:spPr>
          <a:blipFill rotWithShape="1">
            <a:blip r:embed="rId2" cstate="print"/>
            <a:stretch>
              <a:fillRect l="-1925" t="-1926"/>
            </a:stretch>
          </a:blipFill>
        </p:spPr>
        <p:txBody>
          <a:bodyPr/>
          <a:lstStyle/>
          <a:p>
            <a:pPr>
              <a:defRPr/>
            </a:pPr>
            <a:r>
              <a:rPr lang="en-GB" dirty="0">
                <a:noFill/>
              </a:rPr>
              <a:t> </a:t>
            </a:r>
          </a:p>
        </p:txBody>
      </p:sp>
      <p:sp>
        <p:nvSpPr>
          <p:cNvPr id="4" name="Rectangle 3"/>
          <p:cNvSpPr/>
          <p:nvPr/>
        </p:nvSpPr>
        <p:spPr>
          <a:xfrm>
            <a:off x="344584" y="332656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pitchFamily="34" charset="0"/>
              <a:buNone/>
            </a:pPr>
            <a:r>
              <a:rPr lang="en-GB" altLang="en-US" b="1" i="1" kern="0" dirty="0">
                <a:solidFill>
                  <a:srgbClr val="00628C"/>
                </a:solidFill>
              </a:rPr>
              <a:t>Slide 5.2</a:t>
            </a:r>
            <a:endParaRPr lang="en-GB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630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MR Question 2a</a:t>
            </a:r>
          </a:p>
        </p:txBody>
      </p:sp>
      <p:sp>
        <p:nvSpPr>
          <p:cNvPr id="20483" name="Content Placeholder 16"/>
          <p:cNvSpPr>
            <a:spLocks noGrp="1"/>
          </p:cNvSpPr>
          <p:nvPr>
            <p:ph idx="1"/>
          </p:nvPr>
        </p:nvSpPr>
        <p:spPr>
          <a:xfrm>
            <a:off x="764525" y="1648618"/>
            <a:ext cx="7921625" cy="5020741"/>
          </a:xfrm>
        </p:spPr>
        <p:txBody>
          <a:bodyPr/>
          <a:lstStyle/>
          <a:p>
            <a:pPr marL="0" indent="0"/>
            <a:r>
              <a:rPr lang="en-GB" altLang="en-US" sz="2800" dirty="0"/>
              <a:t>These two letters are the same shape, but one is larger than the other.</a:t>
            </a:r>
          </a:p>
          <a:p>
            <a:endParaRPr lang="en-GB" altLang="en-US" dirty="0"/>
          </a:p>
          <a:p>
            <a:endParaRPr lang="en-GB" altLang="en-US" dirty="0"/>
          </a:p>
          <a:p>
            <a:endParaRPr lang="en-GB" altLang="en-US" dirty="0"/>
          </a:p>
          <a:p>
            <a:endParaRPr lang="en-GB" altLang="en-US" dirty="0"/>
          </a:p>
          <a:p>
            <a:endParaRPr lang="en-GB" altLang="en-US" dirty="0"/>
          </a:p>
          <a:p>
            <a:endParaRPr lang="en-GB" altLang="en-US" dirty="0"/>
          </a:p>
          <a:p>
            <a:r>
              <a:rPr lang="en-GB" altLang="en-US" dirty="0"/>
              <a:t>How long is the grey curve labelled with ?</a:t>
            </a:r>
          </a:p>
        </p:txBody>
      </p:sp>
      <p:sp>
        <p:nvSpPr>
          <p:cNvPr id="20484" name="Freeform 1"/>
          <p:cNvSpPr>
            <a:spLocks/>
          </p:cNvSpPr>
          <p:nvPr/>
        </p:nvSpPr>
        <p:spPr bwMode="auto">
          <a:xfrm>
            <a:off x="3505200" y="3997325"/>
            <a:ext cx="755650" cy="1905000"/>
          </a:xfrm>
          <a:custGeom>
            <a:avLst/>
            <a:gdLst>
              <a:gd name="T0" fmla="*/ 222674 w 1392864"/>
              <a:gd name="T1" fmla="*/ 0 h 2572099"/>
              <a:gd name="T2" fmla="*/ 69945 w 1392864"/>
              <a:gd name="T3" fmla="*/ 920614 h 2572099"/>
              <a:gd name="T4" fmla="*/ 11036 w 1392864"/>
              <a:gd name="T5" fmla="*/ 1037078 h 2572099"/>
              <a:gd name="T6" fmla="*/ 126 w 1392864"/>
              <a:gd name="T7" fmla="*/ 1025986 h 257209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92864" h="2572099">
                <a:moveTo>
                  <a:pt x="1392864" y="0"/>
                </a:moveTo>
                <a:cubicBezTo>
                  <a:pt x="1025511" y="920086"/>
                  <a:pt x="658159" y="1840173"/>
                  <a:pt x="437520" y="2265528"/>
                </a:cubicBezTo>
                <a:cubicBezTo>
                  <a:pt x="216881" y="2690883"/>
                  <a:pt x="141819" y="2508913"/>
                  <a:pt x="69031" y="2552131"/>
                </a:cubicBezTo>
                <a:cubicBezTo>
                  <a:pt x="-3757" y="2595349"/>
                  <a:pt x="-1483" y="2560092"/>
                  <a:pt x="792" y="2524836"/>
                </a:cubicBezTo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485" name="Freeform 2"/>
          <p:cNvSpPr>
            <a:spLocks/>
          </p:cNvSpPr>
          <p:nvPr/>
        </p:nvSpPr>
        <p:spPr bwMode="auto">
          <a:xfrm>
            <a:off x="3871913" y="3409950"/>
            <a:ext cx="646112" cy="2768600"/>
          </a:xfrm>
          <a:custGeom>
            <a:avLst/>
            <a:gdLst>
              <a:gd name="T0" fmla="*/ 190720 w 1188934"/>
              <a:gd name="T1" fmla="*/ 0 h 3736080"/>
              <a:gd name="T2" fmla="*/ 131609 w 1188934"/>
              <a:gd name="T3" fmla="*/ 277596 h 3736080"/>
              <a:gd name="T4" fmla="*/ 122852 w 1188934"/>
              <a:gd name="T5" fmla="*/ 416394 h 3736080"/>
              <a:gd name="T6" fmla="*/ 122852 w 1188934"/>
              <a:gd name="T7" fmla="*/ 1115936 h 3736080"/>
              <a:gd name="T8" fmla="*/ 17767 w 1188934"/>
              <a:gd name="T9" fmla="*/ 1493467 h 3736080"/>
              <a:gd name="T10" fmla="*/ 253 w 1188934"/>
              <a:gd name="T11" fmla="*/ 1487915 h 3736080"/>
              <a:gd name="T12" fmla="*/ 9010 w 1188934"/>
              <a:gd name="T13" fmla="*/ 1487915 h 373608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188934" h="3736080">
                <a:moveTo>
                  <a:pt x="1188934" y="0"/>
                </a:moveTo>
                <a:cubicBezTo>
                  <a:pt x="1039945" y="255895"/>
                  <a:pt x="890957" y="511791"/>
                  <a:pt x="820444" y="682388"/>
                </a:cubicBezTo>
                <a:cubicBezTo>
                  <a:pt x="749931" y="852985"/>
                  <a:pt x="774951" y="680113"/>
                  <a:pt x="765853" y="1023582"/>
                </a:cubicBezTo>
                <a:cubicBezTo>
                  <a:pt x="756755" y="1367051"/>
                  <a:pt x="875035" y="2301922"/>
                  <a:pt x="765853" y="2743200"/>
                </a:cubicBezTo>
                <a:cubicBezTo>
                  <a:pt x="656671" y="3184478"/>
                  <a:pt x="238140" y="3518848"/>
                  <a:pt x="110761" y="3671248"/>
                </a:cubicBezTo>
                <a:cubicBezTo>
                  <a:pt x="-16618" y="3823648"/>
                  <a:pt x="10677" y="3659875"/>
                  <a:pt x="1578" y="3657600"/>
                </a:cubicBezTo>
                <a:cubicBezTo>
                  <a:pt x="-7521" y="3655325"/>
                  <a:pt x="24324" y="3656462"/>
                  <a:pt x="56170" y="3657600"/>
                </a:cubicBezTo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349625" y="2889250"/>
            <a:ext cx="915988" cy="2398713"/>
            <a:chOff x="0" y="0"/>
            <a:chExt cx="1790700" cy="3467100"/>
          </a:xfrm>
        </p:grpSpPr>
        <p:sp>
          <p:nvSpPr>
            <p:cNvPr id="7" name="Freeform 6"/>
            <p:cNvSpPr/>
            <p:nvPr/>
          </p:nvSpPr>
          <p:spPr>
            <a:xfrm>
              <a:off x="0" y="0"/>
              <a:ext cx="617590" cy="3405146"/>
            </a:xfrm>
            <a:custGeom>
              <a:avLst/>
              <a:gdLst>
                <a:gd name="connsiteX0" fmla="*/ 619125 w 619125"/>
                <a:gd name="connsiteY0" fmla="*/ 0 h 3406034"/>
                <a:gd name="connsiteX1" fmla="*/ 342900 w 619125"/>
                <a:gd name="connsiteY1" fmla="*/ 866775 h 3406034"/>
                <a:gd name="connsiteX2" fmla="*/ 200025 w 619125"/>
                <a:gd name="connsiteY2" fmla="*/ 3124200 h 3406034"/>
                <a:gd name="connsiteX3" fmla="*/ 0 w 619125"/>
                <a:gd name="connsiteY3" fmla="*/ 3295650 h 3406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9125" h="3406034">
                  <a:moveTo>
                    <a:pt x="619125" y="0"/>
                  </a:moveTo>
                  <a:cubicBezTo>
                    <a:pt x="515937" y="173037"/>
                    <a:pt x="412750" y="346075"/>
                    <a:pt x="342900" y="866775"/>
                  </a:cubicBezTo>
                  <a:cubicBezTo>
                    <a:pt x="273050" y="1387475"/>
                    <a:pt x="257175" y="2719388"/>
                    <a:pt x="200025" y="3124200"/>
                  </a:cubicBezTo>
                  <a:cubicBezTo>
                    <a:pt x="142875" y="3529013"/>
                    <a:pt x="71437" y="3412331"/>
                    <a:pt x="0" y="329565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Freeform 7"/>
            <p:cNvSpPr/>
            <p:nvPr/>
          </p:nvSpPr>
          <p:spPr>
            <a:xfrm>
              <a:off x="285519" y="1496061"/>
              <a:ext cx="1505181" cy="1971039"/>
            </a:xfrm>
            <a:custGeom>
              <a:avLst/>
              <a:gdLst>
                <a:gd name="connsiteX0" fmla="*/ 0 w 1638300"/>
                <a:gd name="connsiteY0" fmla="*/ 533644 h 2181469"/>
                <a:gd name="connsiteX1" fmla="*/ 219075 w 1638300"/>
                <a:gd name="connsiteY1" fmla="*/ 143119 h 2181469"/>
                <a:gd name="connsiteX2" fmla="*/ 485775 w 1638300"/>
                <a:gd name="connsiteY2" fmla="*/ 244 h 2181469"/>
                <a:gd name="connsiteX3" fmla="*/ 904875 w 1638300"/>
                <a:gd name="connsiteY3" fmla="*/ 124069 h 2181469"/>
                <a:gd name="connsiteX4" fmla="*/ 1152525 w 1638300"/>
                <a:gd name="connsiteY4" fmla="*/ 600319 h 2181469"/>
                <a:gd name="connsiteX5" fmla="*/ 1419225 w 1638300"/>
                <a:gd name="connsiteY5" fmla="*/ 1886194 h 2181469"/>
                <a:gd name="connsiteX6" fmla="*/ 1638300 w 1638300"/>
                <a:gd name="connsiteY6" fmla="*/ 2181469 h 2181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38300" h="2181469">
                  <a:moveTo>
                    <a:pt x="0" y="533644"/>
                  </a:moveTo>
                  <a:cubicBezTo>
                    <a:pt x="69056" y="382831"/>
                    <a:pt x="138113" y="232019"/>
                    <a:pt x="219075" y="143119"/>
                  </a:cubicBezTo>
                  <a:cubicBezTo>
                    <a:pt x="300037" y="54219"/>
                    <a:pt x="371475" y="3419"/>
                    <a:pt x="485775" y="244"/>
                  </a:cubicBezTo>
                  <a:cubicBezTo>
                    <a:pt x="600075" y="-2931"/>
                    <a:pt x="793750" y="24056"/>
                    <a:pt x="904875" y="124069"/>
                  </a:cubicBezTo>
                  <a:cubicBezTo>
                    <a:pt x="1016000" y="224081"/>
                    <a:pt x="1066800" y="306632"/>
                    <a:pt x="1152525" y="600319"/>
                  </a:cubicBezTo>
                  <a:cubicBezTo>
                    <a:pt x="1238250" y="894006"/>
                    <a:pt x="1338263" y="1622669"/>
                    <a:pt x="1419225" y="1886194"/>
                  </a:cubicBezTo>
                  <a:cubicBezTo>
                    <a:pt x="1500187" y="2149719"/>
                    <a:pt x="1569243" y="2165594"/>
                    <a:pt x="1638300" y="2181469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144148" y="3571123"/>
            <a:ext cx="383199" cy="1255027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vert270"/>
          <a:lstStyle/>
          <a:p>
            <a:pPr>
              <a:lnSpc>
                <a:spcPct val="115000"/>
              </a:lnSpc>
              <a:spcAft>
                <a:spcPts val="1000"/>
              </a:spcAft>
              <a:buFont typeface="Arial" charset="0"/>
              <a:buNone/>
              <a:defRPr/>
            </a:pPr>
            <a:r>
              <a:rPr lang="en-GB" sz="1400" dirty="0">
                <a:latin typeface="Arial"/>
                <a:ea typeface="Calibri"/>
                <a:cs typeface="Times New Roman"/>
              </a:rPr>
              <a:t>4cm</a:t>
            </a:r>
            <a:endParaRPr lang="en-GB" sz="1100" dirty="0">
              <a:latin typeface="Cambria"/>
              <a:ea typeface="Calibri"/>
              <a:cs typeface="Times New Roman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 rot="18045282">
            <a:off x="3933825" y="3581401"/>
            <a:ext cx="523875" cy="92075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vert"/>
          <a:lstStyle/>
          <a:p>
            <a:pPr>
              <a:lnSpc>
                <a:spcPct val="115000"/>
              </a:lnSpc>
              <a:spcAft>
                <a:spcPts val="1000"/>
              </a:spcAft>
              <a:buFont typeface="Arial" charset="0"/>
              <a:buNone/>
              <a:defRPr/>
            </a:pPr>
            <a:r>
              <a:rPr lang="en-GB" sz="1400" dirty="0">
                <a:latin typeface="Arial"/>
                <a:ea typeface="Calibri"/>
                <a:cs typeface="Times New Roman"/>
              </a:rPr>
              <a:t>5cm</a:t>
            </a:r>
            <a:endParaRPr lang="en-GB" sz="1100" dirty="0">
              <a:latin typeface="Cambria"/>
              <a:ea typeface="Calibri"/>
              <a:cs typeface="Times New Roman"/>
            </a:endParaRP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895975" y="2727325"/>
            <a:ext cx="1643063" cy="3195638"/>
            <a:chOff x="0" y="0"/>
            <a:chExt cx="1790700" cy="3467100"/>
          </a:xfrm>
        </p:grpSpPr>
        <p:sp>
          <p:nvSpPr>
            <p:cNvPr id="12" name="Freeform 11"/>
            <p:cNvSpPr/>
            <p:nvPr/>
          </p:nvSpPr>
          <p:spPr>
            <a:xfrm>
              <a:off x="0" y="0"/>
              <a:ext cx="619392" cy="3406817"/>
            </a:xfrm>
            <a:custGeom>
              <a:avLst/>
              <a:gdLst>
                <a:gd name="connsiteX0" fmla="*/ 619125 w 619125"/>
                <a:gd name="connsiteY0" fmla="*/ 0 h 3406034"/>
                <a:gd name="connsiteX1" fmla="*/ 342900 w 619125"/>
                <a:gd name="connsiteY1" fmla="*/ 866775 h 3406034"/>
                <a:gd name="connsiteX2" fmla="*/ 200025 w 619125"/>
                <a:gd name="connsiteY2" fmla="*/ 3124200 h 3406034"/>
                <a:gd name="connsiteX3" fmla="*/ 0 w 619125"/>
                <a:gd name="connsiteY3" fmla="*/ 3295650 h 3406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9125" h="3406034">
                  <a:moveTo>
                    <a:pt x="619125" y="0"/>
                  </a:moveTo>
                  <a:cubicBezTo>
                    <a:pt x="515937" y="173037"/>
                    <a:pt x="412750" y="346075"/>
                    <a:pt x="342900" y="866775"/>
                  </a:cubicBezTo>
                  <a:cubicBezTo>
                    <a:pt x="273050" y="1387475"/>
                    <a:pt x="257175" y="2719388"/>
                    <a:pt x="200025" y="3124200"/>
                  </a:cubicBezTo>
                  <a:cubicBezTo>
                    <a:pt x="142875" y="3529013"/>
                    <a:pt x="71437" y="3412331"/>
                    <a:pt x="0" y="329565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285474" y="1495004"/>
              <a:ext cx="1505226" cy="1972096"/>
            </a:xfrm>
            <a:custGeom>
              <a:avLst/>
              <a:gdLst>
                <a:gd name="connsiteX0" fmla="*/ 0 w 1638300"/>
                <a:gd name="connsiteY0" fmla="*/ 533644 h 2181469"/>
                <a:gd name="connsiteX1" fmla="*/ 219075 w 1638300"/>
                <a:gd name="connsiteY1" fmla="*/ 143119 h 2181469"/>
                <a:gd name="connsiteX2" fmla="*/ 485775 w 1638300"/>
                <a:gd name="connsiteY2" fmla="*/ 244 h 2181469"/>
                <a:gd name="connsiteX3" fmla="*/ 904875 w 1638300"/>
                <a:gd name="connsiteY3" fmla="*/ 124069 h 2181469"/>
                <a:gd name="connsiteX4" fmla="*/ 1152525 w 1638300"/>
                <a:gd name="connsiteY4" fmla="*/ 600319 h 2181469"/>
                <a:gd name="connsiteX5" fmla="*/ 1419225 w 1638300"/>
                <a:gd name="connsiteY5" fmla="*/ 1886194 h 2181469"/>
                <a:gd name="connsiteX6" fmla="*/ 1638300 w 1638300"/>
                <a:gd name="connsiteY6" fmla="*/ 2181469 h 2181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38300" h="2181469">
                  <a:moveTo>
                    <a:pt x="0" y="533644"/>
                  </a:moveTo>
                  <a:cubicBezTo>
                    <a:pt x="69056" y="382831"/>
                    <a:pt x="138113" y="232019"/>
                    <a:pt x="219075" y="143119"/>
                  </a:cubicBezTo>
                  <a:cubicBezTo>
                    <a:pt x="300037" y="54219"/>
                    <a:pt x="371475" y="3419"/>
                    <a:pt x="485775" y="244"/>
                  </a:cubicBezTo>
                  <a:cubicBezTo>
                    <a:pt x="600075" y="-2931"/>
                    <a:pt x="793750" y="24056"/>
                    <a:pt x="904875" y="124069"/>
                  </a:cubicBezTo>
                  <a:cubicBezTo>
                    <a:pt x="1016000" y="224081"/>
                    <a:pt x="1066800" y="306632"/>
                    <a:pt x="1152525" y="600319"/>
                  </a:cubicBezTo>
                  <a:cubicBezTo>
                    <a:pt x="1238250" y="894006"/>
                    <a:pt x="1338263" y="1622669"/>
                    <a:pt x="1419225" y="1886194"/>
                  </a:cubicBezTo>
                  <a:cubicBezTo>
                    <a:pt x="1500187" y="2149719"/>
                    <a:pt x="1569243" y="2165594"/>
                    <a:pt x="1638300" y="2181469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5744473" y="3914023"/>
            <a:ext cx="383199" cy="1255027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vert270"/>
          <a:lstStyle/>
          <a:p>
            <a:pPr>
              <a:lnSpc>
                <a:spcPct val="115000"/>
              </a:lnSpc>
              <a:spcAft>
                <a:spcPts val="1000"/>
              </a:spcAft>
              <a:buFont typeface="Arial" charset="0"/>
              <a:buNone/>
              <a:defRPr/>
            </a:pPr>
            <a:r>
              <a:rPr lang="en-GB" sz="1400" dirty="0">
                <a:latin typeface="Arial"/>
                <a:ea typeface="Calibri"/>
                <a:cs typeface="Times New Roman"/>
              </a:rPr>
              <a:t>10cm</a:t>
            </a:r>
            <a:endParaRPr lang="en-GB" sz="1100" dirty="0">
              <a:latin typeface="Cambria"/>
              <a:ea typeface="Calibri"/>
              <a:cs typeface="Times New Roman"/>
            </a:endParaRPr>
          </a:p>
        </p:txBody>
      </p:sp>
      <p:sp>
        <p:nvSpPr>
          <p:cNvPr id="20492" name="TextBox 17"/>
          <p:cNvSpPr txBox="1">
            <a:spLocks noChangeArrowheads="1"/>
          </p:cNvSpPr>
          <p:nvPr/>
        </p:nvSpPr>
        <p:spPr bwMode="auto">
          <a:xfrm>
            <a:off x="6084888" y="3735388"/>
            <a:ext cx="482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Clr>
                <a:schemeClr val="tx2"/>
              </a:buCl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–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lr>
                <a:schemeClr val="accent2"/>
              </a:buClr>
              <a:defRPr sz="1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lr>
                <a:schemeClr val="tx2"/>
              </a:buClr>
              <a:defRPr sz="19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●"/>
              <a:defRPr sz="19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●"/>
              <a:defRPr sz="19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●"/>
              <a:defRPr sz="19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●"/>
              <a:defRPr sz="1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628C"/>
              </a:buClr>
              <a:buFont typeface="Arial" charset="0"/>
              <a:buNone/>
            </a:pPr>
            <a:r>
              <a:rPr lang="en-GB" altLang="en-US" sz="2800"/>
              <a:t>A</a:t>
            </a:r>
          </a:p>
        </p:txBody>
      </p:sp>
      <p:sp>
        <p:nvSpPr>
          <p:cNvPr id="20493" name="TextBox 20"/>
          <p:cNvSpPr txBox="1">
            <a:spLocks noChangeArrowheads="1"/>
          </p:cNvSpPr>
          <p:nvPr/>
        </p:nvSpPr>
        <p:spPr bwMode="auto">
          <a:xfrm>
            <a:off x="7539038" y="5661025"/>
            <a:ext cx="4841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Clr>
                <a:schemeClr val="tx2"/>
              </a:buCl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–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lr>
                <a:schemeClr val="accent2"/>
              </a:buClr>
              <a:defRPr sz="1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lr>
                <a:schemeClr val="tx2"/>
              </a:buClr>
              <a:defRPr sz="19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●"/>
              <a:defRPr sz="19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●"/>
              <a:defRPr sz="19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●"/>
              <a:defRPr sz="19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●"/>
              <a:defRPr sz="1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628C"/>
              </a:buClr>
              <a:buFont typeface="Arial" charset="0"/>
              <a:buNone/>
            </a:pPr>
            <a:r>
              <a:rPr lang="en-GB" altLang="en-US" sz="2800"/>
              <a:t>B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44584" y="332656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pitchFamily="34" charset="0"/>
              <a:buNone/>
            </a:pPr>
            <a:r>
              <a:rPr lang="en-GB" altLang="en-US" b="1" i="1" kern="0" dirty="0">
                <a:solidFill>
                  <a:srgbClr val="00628C"/>
                </a:solidFill>
              </a:rPr>
              <a:t>Slide 5.3</a:t>
            </a:r>
            <a:endParaRPr lang="en-GB" sz="2800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563299"/>
            <a:ext cx="6840760" cy="3547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3084504"/>
      </p:ext>
    </p:extLst>
  </p:cSld>
  <p:clrMapOvr>
    <a:masterClrMapping/>
  </p:clrMapOvr>
</p:sld>
</file>

<file path=ppt/theme/theme1.xml><?xml version="1.0" encoding="utf-8"?>
<a:theme xmlns:a="http://schemas.openxmlformats.org/drawingml/2006/main" name="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3887</TotalTime>
  <Words>154</Words>
  <Application>Microsoft Office PowerPoint</Application>
  <PresentationFormat>On-screen Show (4:3)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Cambria</vt:lpstr>
      <vt:lpstr>nctem1</vt:lpstr>
      <vt:lpstr>1_nctem1</vt:lpstr>
      <vt:lpstr>Unit 0 School Task</vt:lpstr>
      <vt:lpstr>The Unit 0 task</vt:lpstr>
      <vt:lpstr>MR Question 1</vt:lpstr>
      <vt:lpstr>MR Question 2a</vt:lpstr>
    </vt:vector>
  </TitlesOfParts>
  <Company>Tribal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KS3 Multiplicative Reasoning project</dc:title>
  <dc:creator>Rob Tait</dc:creator>
  <cp:lastModifiedBy>graham charles</cp:lastModifiedBy>
  <cp:revision>99</cp:revision>
  <cp:lastPrinted>2013-09-29T18:55:15Z</cp:lastPrinted>
  <dcterms:created xsi:type="dcterms:W3CDTF">2013-09-29T16:32:47Z</dcterms:created>
  <dcterms:modified xsi:type="dcterms:W3CDTF">2020-07-05T17:50:41Z</dcterms:modified>
</cp:coreProperties>
</file>